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9" r:id="rId2"/>
    <p:sldId id="266" r:id="rId3"/>
    <p:sldId id="314" r:id="rId4"/>
    <p:sldId id="303" r:id="rId5"/>
    <p:sldId id="277" r:id="rId6"/>
    <p:sldId id="315" r:id="rId7"/>
    <p:sldId id="316" r:id="rId8"/>
    <p:sldId id="317" r:id="rId9"/>
    <p:sldId id="286" r:id="rId10"/>
    <p:sldId id="306" r:id="rId11"/>
    <p:sldId id="278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4" r:id="rId20"/>
    <p:sldId id="296" r:id="rId21"/>
    <p:sldId id="297" r:id="rId22"/>
    <p:sldId id="287" r:id="rId23"/>
    <p:sldId id="307" r:id="rId24"/>
    <p:sldId id="318" r:id="rId25"/>
    <p:sldId id="311" r:id="rId26"/>
    <p:sldId id="308" r:id="rId27"/>
    <p:sldId id="312" r:id="rId28"/>
    <p:sldId id="313" r:id="rId29"/>
    <p:sldId id="309" r:id="rId30"/>
    <p:sldId id="31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417"/>
    <a:srgbClr val="6C7373"/>
    <a:srgbClr val="E1E1E1"/>
    <a:srgbClr val="566568"/>
    <a:srgbClr val="C41039"/>
    <a:srgbClr val="69787B"/>
    <a:srgbClr val="69780C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94613"/>
  </p:normalViewPr>
  <p:slideViewPr>
    <p:cSldViewPr snapToGrid="0" snapToObjects="1">
      <p:cViewPr varScale="1">
        <p:scale>
          <a:sx n="107" d="100"/>
          <a:sy n="107" d="100"/>
        </p:scale>
        <p:origin x="720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3AD09-9720-9047-BB14-484CD98DBB2F}" type="datetimeFigureOut">
              <a:rPr lang="en-US" smtClean="0"/>
              <a:t>10/17/22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0D64-6F43-4C4D-BE6A-3F3482AA5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9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6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rgbClr val="6C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311" y="2253752"/>
            <a:ext cx="6650503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311" y="3596777"/>
            <a:ext cx="6650503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1linerev(1c)1000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5" y="5880328"/>
            <a:ext cx="3608228" cy="56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8702448" y="464974"/>
            <a:ext cx="3262720" cy="6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rgbClr val="A514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8702448" y="464974"/>
            <a:ext cx="3262720" cy="6025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311" y="2253752"/>
            <a:ext cx="6650503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311" y="3596777"/>
            <a:ext cx="6650503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1linerev(1c)1000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5" y="5880328"/>
            <a:ext cx="3608228" cy="5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  <a:lvl2pPr>
              <a:defRPr>
                <a:solidFill>
                  <a:srgbClr val="6C7373"/>
                </a:solidFill>
              </a:defRPr>
            </a:lvl2pPr>
            <a:lvl3pPr>
              <a:defRPr>
                <a:solidFill>
                  <a:srgbClr val="6C7373"/>
                </a:solidFill>
              </a:defRPr>
            </a:lvl3pPr>
            <a:lvl4pPr>
              <a:defRPr>
                <a:solidFill>
                  <a:srgbClr val="6C7373"/>
                </a:solidFill>
              </a:defRPr>
            </a:lvl4pPr>
            <a:lvl5pPr>
              <a:defRPr>
                <a:solidFill>
                  <a:srgbClr val="6C737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1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963" y="437444"/>
            <a:ext cx="1060704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6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0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6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sh_U_PPT_Template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2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2937" y="437444"/>
            <a:ext cx="9649953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519" y="1600200"/>
            <a:ext cx="10856148" cy="477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905" y="435614"/>
            <a:ext cx="795528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1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7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6C7373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34311" y="2253752"/>
            <a:ext cx="7406389" cy="1217083"/>
          </a:xfrm>
        </p:spPr>
        <p:txBody>
          <a:bodyPr/>
          <a:lstStyle/>
          <a:p>
            <a:r>
              <a:rPr lang="en-US" dirty="0"/>
              <a:t>CABI Immersive Training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311" y="4071790"/>
            <a:ext cx="7406389" cy="10108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Learning for Demand Forecasting</a:t>
            </a:r>
          </a:p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158428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Natural Language Processing (NLP)</a:t>
            </a:r>
          </a:p>
        </p:txBody>
      </p:sp>
      <p:pic>
        <p:nvPicPr>
          <p:cNvPr id="5" name="Picture 4" descr="A space shuttle and a planet&#10;&#10;Description automatically generated with low confidence">
            <a:extLst>
              <a:ext uri="{FF2B5EF4-FFF2-40B4-BE49-F238E27FC236}">
                <a16:creationId xmlns:a16="http://schemas.microsoft.com/office/drawing/2014/main" id="{26565723-B33A-1F41-44D4-91B7FD1C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72" y="1550242"/>
            <a:ext cx="4827980" cy="4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8C8-ABB8-F18B-CAA1-E96C9BB5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9AAEF-E66B-8A6F-BE90-C1AD0FDF8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Additional Time Series feature</a:t>
            </a:r>
          </a:p>
          <a:p>
            <a:pPr lvl="1"/>
            <a:r>
              <a:rPr lang="en-US" dirty="0"/>
              <a:t>People count</a:t>
            </a:r>
          </a:p>
          <a:p>
            <a:endParaRPr lang="en-US" dirty="0"/>
          </a:p>
        </p:txBody>
      </p:sp>
      <p:pic>
        <p:nvPicPr>
          <p:cNvPr id="6" name="Content Placeholder 5" descr="A close up of a robot&#10;&#10;Description automatically generated with low confidence">
            <a:extLst>
              <a:ext uri="{FF2B5EF4-FFF2-40B4-BE49-F238E27FC236}">
                <a16:creationId xmlns:a16="http://schemas.microsoft.com/office/drawing/2014/main" id="{C6358371-C887-FBBD-F8A8-BC4DBED558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9425" y="1594643"/>
            <a:ext cx="4752975" cy="4752975"/>
          </a:xfrm>
        </p:spPr>
      </p:pic>
    </p:spTree>
    <p:extLst>
      <p:ext uri="{BB962C8B-B14F-4D97-AF65-F5344CB8AC3E}">
        <p14:creationId xmlns:p14="http://schemas.microsoft.com/office/powerpoint/2010/main" val="11662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Webcam Data</a:t>
            </a:r>
          </a:p>
        </p:txBody>
      </p:sp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id="{6038C0CB-F8B5-CF78-0010-EE3B4A00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7" y="1417638"/>
            <a:ext cx="4791396" cy="2582862"/>
          </a:xfrm>
          <a:prstGeom prst="rect">
            <a:avLst/>
          </a:prstGeom>
        </p:spPr>
      </p:pic>
      <p:pic>
        <p:nvPicPr>
          <p:cNvPr id="9" name="Picture 8" descr="A picture containing outdoor&#10;&#10;Description automatically generated">
            <a:extLst>
              <a:ext uri="{FF2B5EF4-FFF2-40B4-BE49-F238E27FC236}">
                <a16:creationId xmlns:a16="http://schemas.microsoft.com/office/drawing/2014/main" id="{9A5C3E0C-ADFE-B2F4-4EE8-A7905131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7" y="4005264"/>
            <a:ext cx="4791396" cy="2582862"/>
          </a:xfrm>
          <a:prstGeom prst="rect">
            <a:avLst/>
          </a:prstGeom>
        </p:spPr>
      </p:pic>
      <p:pic>
        <p:nvPicPr>
          <p:cNvPr id="11" name="Picture 10" descr="A group of people walking on a sidewalk&#10;&#10;Description automatically generated with low confidence">
            <a:extLst>
              <a:ext uri="{FF2B5EF4-FFF2-40B4-BE49-F238E27FC236}">
                <a16:creationId xmlns:a16="http://schemas.microsoft.com/office/drawing/2014/main" id="{DCEDC74A-232B-278E-7BF7-E7BED72D6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333" y="1417638"/>
            <a:ext cx="4824977" cy="2600964"/>
          </a:xfrm>
          <a:prstGeom prst="rect">
            <a:avLst/>
          </a:prstGeom>
        </p:spPr>
      </p:pic>
      <p:pic>
        <p:nvPicPr>
          <p:cNvPr id="13" name="Picture 12" descr="A group of people walking on a beach&#10;&#10;Description automatically generated with low confidence">
            <a:extLst>
              <a:ext uri="{FF2B5EF4-FFF2-40B4-BE49-F238E27FC236}">
                <a16:creationId xmlns:a16="http://schemas.microsoft.com/office/drawing/2014/main" id="{3E41FD9D-7DA3-E22B-74C3-9DE50BD6D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333" y="4000500"/>
            <a:ext cx="4824977" cy="26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B623E-D655-1BBC-495A-112ADB49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1281793"/>
            <a:ext cx="8977746" cy="5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Identifying Objects</a:t>
            </a:r>
          </a:p>
        </p:txBody>
      </p:sp>
      <p:pic>
        <p:nvPicPr>
          <p:cNvPr id="5" name="Picture 4" descr="A picture containing text, outdoor, tree, sign&#10;&#10;Description automatically generated">
            <a:extLst>
              <a:ext uri="{FF2B5EF4-FFF2-40B4-BE49-F238E27FC236}">
                <a16:creationId xmlns:a16="http://schemas.microsoft.com/office/drawing/2014/main" id="{9CB3D964-BF57-64B6-A39A-283EE1EA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6" y="1676399"/>
            <a:ext cx="8592315" cy="46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YOLO Identifying Objects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C24482E-8194-41D1-7D18-5788403B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7" y="1293174"/>
            <a:ext cx="10017354" cy="51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7 from Deep Learning Course</a:t>
            </a:r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E25CD8C6-D46A-3D34-B4FE-9996475C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6" y="1224910"/>
            <a:ext cx="9649954" cy="519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9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Dataset</a:t>
            </a: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CD4645-97A7-1099-B4FC-FB27122C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77" y="1209304"/>
            <a:ext cx="5706177" cy="51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Animal that Brinks Detected</a:t>
            </a:r>
          </a:p>
        </p:txBody>
      </p:sp>
      <p:pic>
        <p:nvPicPr>
          <p:cNvPr id="7" name="Picture 6" descr="A person sitting next to a dog&#10;&#10;Description automatically generated with medium confidence">
            <a:extLst>
              <a:ext uri="{FF2B5EF4-FFF2-40B4-BE49-F238E27FC236}">
                <a16:creationId xmlns:a16="http://schemas.microsoft.com/office/drawing/2014/main" id="{5F94ECFA-9E92-9B37-C900-0C8DFBDC0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211" y="1462170"/>
            <a:ext cx="4209578" cy="49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0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Brinks Detections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3820502-B842-2C15-9551-6C35CB9E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553" y="1430217"/>
            <a:ext cx="4293447" cy="245645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F6DBC51-21BF-D20A-3762-C50C3E21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553" y="4136566"/>
            <a:ext cx="4293447" cy="2460753"/>
          </a:xfrm>
          <a:prstGeom prst="rect">
            <a:avLst/>
          </a:prstGeom>
        </p:spPr>
      </p:pic>
      <p:pic>
        <p:nvPicPr>
          <p:cNvPr id="11" name="Picture 10" descr="A picture containing text, grass, outdoor&#10;&#10;Description automatically generated">
            <a:extLst>
              <a:ext uri="{FF2B5EF4-FFF2-40B4-BE49-F238E27FC236}">
                <a16:creationId xmlns:a16="http://schemas.microsoft.com/office/drawing/2014/main" id="{3F7BA22E-68B0-AF4B-ECC7-84908449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694" y="1417638"/>
            <a:ext cx="4286063" cy="2469029"/>
          </a:xfrm>
          <a:prstGeom prst="rect">
            <a:avLst/>
          </a:prstGeom>
        </p:spPr>
      </p:pic>
      <p:pic>
        <p:nvPicPr>
          <p:cNvPr id="13" name="Picture 12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B2DB6B5D-809B-50FF-DF45-1088BE235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694" y="4186479"/>
            <a:ext cx="4286063" cy="24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Sara Lee Corporation (Earth Grains Bakery)</a:t>
            </a:r>
          </a:p>
          <a:p>
            <a:pPr lvl="1"/>
            <a:r>
              <a:rPr lang="en-US" dirty="0"/>
              <a:t>Bread and dough scheduling across ~15 regional bakeries</a:t>
            </a:r>
          </a:p>
          <a:p>
            <a:r>
              <a:rPr lang="en-US" dirty="0"/>
              <a:t>RGA</a:t>
            </a:r>
          </a:p>
          <a:p>
            <a:pPr lvl="1"/>
            <a:r>
              <a:rPr lang="en-US" dirty="0"/>
              <a:t>Lapse Modeling</a:t>
            </a:r>
          </a:p>
          <a:p>
            <a:pPr lvl="1"/>
            <a:r>
              <a:rPr lang="en-US" dirty="0"/>
              <a:t>Propensity Models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Day 1</a:t>
            </a:r>
          </a:p>
        </p:txBody>
      </p:sp>
    </p:spTree>
    <p:extLst>
      <p:ext uri="{BB962C8B-B14F-4D97-AF65-F5344CB8AC3E}">
        <p14:creationId xmlns:p14="http://schemas.microsoft.com/office/powerpoint/2010/main" val="4023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 am being mean to YOLO</a:t>
            </a:r>
          </a:p>
        </p:txBody>
      </p:sp>
      <p:pic>
        <p:nvPicPr>
          <p:cNvPr id="7" name="Picture 6" descr="A dog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411B63AB-DD46-4818-E3F2-20E1372C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27" y="1331979"/>
            <a:ext cx="5064345" cy="50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case: count the number of people</a:t>
            </a:r>
          </a:p>
          <a:p>
            <a:r>
              <a:rPr lang="en-US" dirty="0"/>
              <a:t>More complex cases</a:t>
            </a:r>
          </a:p>
          <a:p>
            <a:pPr lvl="1"/>
            <a:r>
              <a:rPr lang="en-US" dirty="0"/>
              <a:t>Detect singles vs couples</a:t>
            </a:r>
          </a:p>
          <a:p>
            <a:pPr lvl="1"/>
            <a:r>
              <a:rPr lang="en-US" dirty="0"/>
              <a:t>Detect children and adults</a:t>
            </a:r>
          </a:p>
          <a:p>
            <a:pPr lvl="1"/>
            <a:r>
              <a:rPr lang="en-US" dirty="0"/>
              <a:t>Detect beach clothes vs street clothes</a:t>
            </a:r>
          </a:p>
          <a:p>
            <a:r>
              <a:rPr lang="en-US" dirty="0"/>
              <a:t>Add these values as additional engineered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Features from the </a:t>
            </a:r>
            <a:r>
              <a:rPr lang="en-US" dirty="0" err="1"/>
              <a:t>WebCam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1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(+NLP) Network Structure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CE7A24-F64B-4176-20BC-B3140815A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25" y="1417637"/>
            <a:ext cx="6450281" cy="48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0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Computer Vision</a:t>
            </a:r>
          </a:p>
        </p:txBody>
      </p:sp>
      <p:pic>
        <p:nvPicPr>
          <p:cNvPr id="5" name="Picture 4" descr="A space shuttle and a planet&#10;&#10;Description automatically generated with low confidence">
            <a:extLst>
              <a:ext uri="{FF2B5EF4-FFF2-40B4-BE49-F238E27FC236}">
                <a16:creationId xmlns:a16="http://schemas.microsoft.com/office/drawing/2014/main" id="{26565723-B33A-1F41-44D4-91B7FD1C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72" y="1550242"/>
            <a:ext cx="4827980" cy="4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for Detecting People on the Beach</a:t>
            </a:r>
          </a:p>
        </p:txBody>
      </p:sp>
      <p:pic>
        <p:nvPicPr>
          <p:cNvPr id="7" name="Picture 6" descr="A group of people walking on a sidewalk&#10;&#10;Description automatically generated with low confidence">
            <a:extLst>
              <a:ext uri="{FF2B5EF4-FFF2-40B4-BE49-F238E27FC236}">
                <a16:creationId xmlns:a16="http://schemas.microsoft.com/office/drawing/2014/main" id="{29424C82-9529-9109-D217-28768463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332" y="1640774"/>
            <a:ext cx="8191336" cy="44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#3</a:t>
            </a:r>
            <a:r>
              <a:rPr lang="en-US"/>
              <a:t>: Computer Vision</a:t>
            </a:r>
            <a:endParaRPr lang="en-US" dirty="0"/>
          </a:p>
        </p:txBody>
      </p:sp>
      <p:pic>
        <p:nvPicPr>
          <p:cNvPr id="6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A1B207E7-099F-23ED-C788-6B20E81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21" y="1414545"/>
            <a:ext cx="5006011" cy="50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8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8C8-ABB8-F18B-CAA1-E96C9BB5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with Prophet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9AAEF-E66B-8A6F-BE90-C1AD0FDF8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6428344" cy="4525963"/>
          </a:xfrm>
        </p:spPr>
        <p:txBody>
          <a:bodyPr/>
          <a:lstStyle/>
          <a:p>
            <a:r>
              <a:rPr lang="en-US" dirty="0"/>
              <a:t>Python &amp; R package from Meta (Facebook)</a:t>
            </a:r>
          </a:p>
          <a:p>
            <a:r>
              <a:rPr lang="en-US" dirty="0"/>
              <a:t>Built on </a:t>
            </a:r>
            <a:r>
              <a:rPr lang="en-US" dirty="0" err="1"/>
              <a:t>PyTorch</a:t>
            </a:r>
            <a:r>
              <a:rPr lang="en-US" dirty="0"/>
              <a:t> neural networks</a:t>
            </a:r>
          </a:p>
          <a:p>
            <a:endParaRPr lang="en-US" dirty="0"/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3480088C-FF9F-11DF-3D7E-699CD049E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7944" y="1600200"/>
            <a:ext cx="3704112" cy="4525963"/>
          </a:xfrm>
        </p:spPr>
      </p:pic>
    </p:spTree>
    <p:extLst>
      <p:ext uri="{BB962C8B-B14F-4D97-AF65-F5344CB8AC3E}">
        <p14:creationId xmlns:p14="http://schemas.microsoft.com/office/powerpoint/2010/main" val="131655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602288-975B-9F8E-856B-2B42C7E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Minimal code needed to train and forecast from data.</a:t>
            </a:r>
          </a:p>
          <a:p>
            <a:pPr lvl="1"/>
            <a:r>
              <a:rPr lang="en-US" dirty="0" err="1"/>
              <a:t>AutoML</a:t>
            </a:r>
            <a:r>
              <a:rPr lang="en-US" dirty="0"/>
              <a:t> system, most things are handled automatically.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Univariate, no official support for multivariate analysis.</a:t>
            </a:r>
          </a:p>
          <a:p>
            <a:pPr lvl="1"/>
            <a:r>
              <a:rPr lang="en-US" dirty="0"/>
              <a:t>Predicting multiple items requires multiple models.</a:t>
            </a:r>
          </a:p>
          <a:p>
            <a:pPr lvl="1"/>
            <a:r>
              <a:rPr lang="en-US" dirty="0"/>
              <a:t>Much less </a:t>
            </a:r>
            <a:r>
              <a:rPr lang="en-US" dirty="0" err="1"/>
              <a:t>flexability</a:t>
            </a:r>
            <a:r>
              <a:rPr lang="en-US" dirty="0"/>
              <a:t> than more custom solutions.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F9188-8808-1D85-FA71-CCD23C1D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 Pros and Cons</a:t>
            </a:r>
          </a:p>
        </p:txBody>
      </p:sp>
    </p:spTree>
    <p:extLst>
      <p:ext uri="{BB962C8B-B14F-4D97-AF65-F5344CB8AC3E}">
        <p14:creationId xmlns:p14="http://schemas.microsoft.com/office/powerpoint/2010/main" val="17126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602288-975B-9F8E-856B-2B42C7E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/>
              <a:t>Level 0:</a:t>
            </a:r>
            <a:r>
              <a:rPr lang="en-US" dirty="0"/>
              <a:t> No automation. You code your own ML algorithms. From scratch. In C++.</a:t>
            </a:r>
          </a:p>
          <a:p>
            <a:r>
              <a:rPr lang="en-US" b="1" u="sng" dirty="0"/>
              <a:t>Level 1:</a:t>
            </a:r>
            <a:r>
              <a:rPr lang="en-US" dirty="0"/>
              <a:t> Use of high-level algorithm APIs. </a:t>
            </a:r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Pandas, H2O, </a:t>
            </a:r>
            <a:r>
              <a:rPr lang="en-US" dirty="0" err="1"/>
              <a:t>XGBoost</a:t>
            </a:r>
            <a:r>
              <a:rPr lang="en-US" dirty="0"/>
              <a:t>, etc.</a:t>
            </a:r>
          </a:p>
          <a:p>
            <a:r>
              <a:rPr lang="en-US" b="1" u="sng" dirty="0"/>
              <a:t>Level 2:</a:t>
            </a:r>
            <a:r>
              <a:rPr lang="en-US" dirty="0"/>
              <a:t> Automatic hyperparameter tuning and </a:t>
            </a:r>
            <a:r>
              <a:rPr lang="en-US" dirty="0" err="1"/>
              <a:t>ensembling</a:t>
            </a:r>
            <a:r>
              <a:rPr lang="en-US" dirty="0"/>
              <a:t>. Basic model selection.</a:t>
            </a:r>
          </a:p>
          <a:p>
            <a:r>
              <a:rPr lang="en-US" b="1" u="sng" dirty="0"/>
              <a:t>Level 3:</a:t>
            </a:r>
            <a:r>
              <a:rPr lang="en-US" dirty="0"/>
              <a:t> Automatic (technical) feature engineering and feature selection, technical data augmentation, GUI.</a:t>
            </a:r>
          </a:p>
          <a:p>
            <a:r>
              <a:rPr lang="en-US" b="1" u="sng" dirty="0"/>
              <a:t>Level 4:</a:t>
            </a:r>
            <a:r>
              <a:rPr lang="en-US" dirty="0"/>
              <a:t> Automatic domain and problem specific feature engineering, data augmentation, and data integration.</a:t>
            </a:r>
          </a:p>
          <a:p>
            <a:r>
              <a:rPr lang="en-US" b="1" u="sng" dirty="0"/>
              <a:t>Level 5:</a:t>
            </a:r>
            <a:r>
              <a:rPr lang="en-US" dirty="0"/>
              <a:t> Full ML Automation. Ability to come up with super-human strategies for solving hard ML problems without any input or guidance. Fully conversational interaction with the human user.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F9188-8808-1D85-FA71-CCD23C1D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Levels of </a:t>
            </a:r>
            <a:r>
              <a:rPr lang="en-US" dirty="0" err="1"/>
              <a:t>AutoML</a:t>
            </a:r>
            <a:r>
              <a:rPr lang="en-US" dirty="0"/>
              <a:t> (credit Bojan </a:t>
            </a:r>
            <a:r>
              <a:rPr lang="en-US" dirty="0" err="1"/>
              <a:t>Tunguz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95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Forecasting with Prophet</a:t>
            </a:r>
          </a:p>
        </p:txBody>
      </p:sp>
      <p:pic>
        <p:nvPicPr>
          <p:cNvPr id="5" name="Picture 4" descr="A space shuttle and a planet&#10;&#10;Description automatically generated with low confidence">
            <a:extLst>
              <a:ext uri="{FF2B5EF4-FFF2-40B4-BE49-F238E27FC236}">
                <a16:creationId xmlns:a16="http://schemas.microsoft.com/office/drawing/2014/main" id="{26565723-B33A-1F41-44D4-91B7FD1C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72" y="1550242"/>
            <a:ext cx="4827980" cy="4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 Neural Networks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F05DE04-EEB3-5125-06DE-DBD330B4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323109"/>
            <a:ext cx="5118265" cy="51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#4: Meta Prophet</a:t>
            </a:r>
          </a:p>
        </p:txBody>
      </p:sp>
      <p:pic>
        <p:nvPicPr>
          <p:cNvPr id="6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A1B207E7-099F-23ED-C788-6B20E81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21" y="1414545"/>
            <a:ext cx="5006011" cy="50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4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not Always the Best Choice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406E3F3-3F85-99CB-6FDC-65BA28D26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569" y="1228724"/>
            <a:ext cx="4306861" cy="519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8C8-ABB8-F18B-CAA1-E96C9BB5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9AAEF-E66B-8A6F-BE90-C1AD0FDF8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Word2vec</a:t>
            </a:r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B3699C0-D54E-AB96-2C01-C1ABE6E771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125" y="1554534"/>
            <a:ext cx="4866022" cy="4866022"/>
          </a:xfrm>
        </p:spPr>
      </p:pic>
    </p:spTree>
    <p:extLst>
      <p:ext uri="{BB962C8B-B14F-4D97-AF65-F5344CB8AC3E}">
        <p14:creationId xmlns:p14="http://schemas.microsoft.com/office/powerpoint/2010/main" val="154953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1026" name="Picture 2" descr="word2vec">
            <a:extLst>
              <a:ext uri="{FF2B5EF4-FFF2-40B4-BE49-F238E27FC236}">
                <a16:creationId xmlns:a16="http://schemas.microsoft.com/office/drawing/2014/main" id="{3A27C127-7AED-CAFB-3612-283FCC94A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98" y="1417638"/>
            <a:ext cx="9543803" cy="503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78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Electronic Health Records (HER)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8DC91C-CE16-1E97-BC1F-07740504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33" y="1188605"/>
            <a:ext cx="7537557" cy="52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3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EMR Neural Network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3309457-5876-5AF9-CDD5-6C81A0B5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6" y="1608886"/>
            <a:ext cx="6443807" cy="48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Neural Network Structure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83D78AC-4AE5-7104-D326-26B082C5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74" y="1417638"/>
            <a:ext cx="6472052" cy="4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18145</TotalTime>
  <Words>428</Words>
  <Application>Microsoft Macintosh PowerPoint</Application>
  <PresentationFormat>Widescreen</PresentationFormat>
  <Paragraphs>67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Rockwell</vt:lpstr>
      <vt:lpstr>Times New Roman</vt:lpstr>
      <vt:lpstr>Office Theme</vt:lpstr>
      <vt:lpstr>CABI Immersive Training</vt:lpstr>
      <vt:lpstr>Recap from Day 1</vt:lpstr>
      <vt:lpstr>Stable Diffusion Neural Networks</vt:lpstr>
      <vt:lpstr>Neural Networks are not Always the Best Choice</vt:lpstr>
      <vt:lpstr>Natural Language Processing</vt:lpstr>
      <vt:lpstr>Word2Vec</vt:lpstr>
      <vt:lpstr>Deep Learning and Electronic Health Records (HER)</vt:lpstr>
      <vt:lpstr>Heterogeneous EMR Neural Network</vt:lpstr>
      <vt:lpstr>Natural Language Neural Network Structure</vt:lpstr>
      <vt:lpstr>Example: Natural Language Processing (NLP)</vt:lpstr>
      <vt:lpstr>Computer Vision</vt:lpstr>
      <vt:lpstr>Webcam Data</vt:lpstr>
      <vt:lpstr>YOLOv5</vt:lpstr>
      <vt:lpstr>YOLO Identifying Objects</vt:lpstr>
      <vt:lpstr>Data from YOLO Identifying Objects</vt:lpstr>
      <vt:lpstr>Assignment 7 from Deep Learning Course</vt:lpstr>
      <vt:lpstr>Introducing the Dataset</vt:lpstr>
      <vt:lpstr>The Animal that Brinks Detected</vt:lpstr>
      <vt:lpstr>Other Brinks Detections</vt:lpstr>
      <vt:lpstr>Now I am being mean to YOLO</vt:lpstr>
      <vt:lpstr>Engineering Features from the WebCam</vt:lpstr>
      <vt:lpstr>Computer Vision (+NLP) Network Structure</vt:lpstr>
      <vt:lpstr>Example: Computer Vision</vt:lpstr>
      <vt:lpstr>Hint for Detecting People on the Beach</vt:lpstr>
      <vt:lpstr>Lab #3: Computer Vision</vt:lpstr>
      <vt:lpstr>Forecasting with Prophet</vt:lpstr>
      <vt:lpstr>Profit Pros and Cons</vt:lpstr>
      <vt:lpstr>Six Levels of AutoML (credit Bojan Tunguz)</vt:lpstr>
      <vt:lpstr>Example: Forecasting with Prophet</vt:lpstr>
      <vt:lpstr>Lab #4: Meta Prophet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Heaton, Jeffrey</cp:lastModifiedBy>
  <cp:revision>327</cp:revision>
  <dcterms:created xsi:type="dcterms:W3CDTF">2013-07-09T17:46:55Z</dcterms:created>
  <dcterms:modified xsi:type="dcterms:W3CDTF">2022-10-21T11:06:38Z</dcterms:modified>
</cp:coreProperties>
</file>